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</p:sldMasterIdLst>
  <p:notesMasterIdLst>
    <p:notesMasterId r:id="rId13"/>
  </p:notesMasterIdLst>
  <p:sldIdLst>
    <p:sldId id="256" r:id="rId2"/>
    <p:sldId id="284" r:id="rId3"/>
    <p:sldId id="273" r:id="rId4"/>
    <p:sldId id="287" r:id="rId5"/>
    <p:sldId id="274" r:id="rId6"/>
    <p:sldId id="286" r:id="rId7"/>
    <p:sldId id="283" r:id="rId8"/>
    <p:sldId id="278" r:id="rId9"/>
    <p:sldId id="276" r:id="rId10"/>
    <p:sldId id="271" r:id="rId11"/>
    <p:sldId id="27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E8A468-6A0A-45A5-A6A9-F58DA6A89C0B}">
  <a:tblStyle styleId="{AFE8A468-6A0A-45A5-A6A9-F58DA6A89C0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F0FBE9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0FBE9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5AEE809-3447-4EF5-A211-0C0EE96CB35C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E9F6F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9F6FD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łgorzata Paciorek" userId="e4710975-30d6-4413-8302-1b9af1e897c9" providerId="ADAL" clId="{7AB3848F-01EF-4740-97D4-65FE9B544692}"/>
    <pc:docChg chg="custSel delSld modSld">
      <pc:chgData name="Małgorzata Paciorek" userId="e4710975-30d6-4413-8302-1b9af1e897c9" providerId="ADAL" clId="{7AB3848F-01EF-4740-97D4-65FE9B544692}" dt="2021-02-24T08:31:21.732" v="144" actId="2696"/>
      <pc:docMkLst>
        <pc:docMk/>
      </pc:docMkLst>
      <pc:sldChg chg="del">
        <pc:chgData name="Małgorzata Paciorek" userId="e4710975-30d6-4413-8302-1b9af1e897c9" providerId="ADAL" clId="{7AB3848F-01EF-4740-97D4-65FE9B544692}" dt="2021-02-24T08:31:21.732" v="144" actId="2696"/>
        <pc:sldMkLst>
          <pc:docMk/>
          <pc:sldMk cId="0" sldId="269"/>
        </pc:sldMkLst>
      </pc:sldChg>
      <pc:sldChg chg="del">
        <pc:chgData name="Małgorzata Paciorek" userId="e4710975-30d6-4413-8302-1b9af1e897c9" providerId="ADAL" clId="{7AB3848F-01EF-4740-97D4-65FE9B544692}" dt="2021-02-24T08:27:59.271" v="0" actId="2696"/>
        <pc:sldMkLst>
          <pc:docMk/>
          <pc:sldMk cId="1032471215" sldId="272"/>
        </pc:sldMkLst>
      </pc:sldChg>
      <pc:sldChg chg="mod modShow">
        <pc:chgData name="Małgorzata Paciorek" userId="e4710975-30d6-4413-8302-1b9af1e897c9" providerId="ADAL" clId="{7AB3848F-01EF-4740-97D4-65FE9B544692}" dt="2021-02-24T08:31:03.144" v="142" actId="729"/>
        <pc:sldMkLst>
          <pc:docMk/>
          <pc:sldMk cId="3637821236" sldId="276"/>
        </pc:sldMkLst>
      </pc:sldChg>
      <pc:sldChg chg="modSp mod">
        <pc:chgData name="Małgorzata Paciorek" userId="e4710975-30d6-4413-8302-1b9af1e897c9" providerId="ADAL" clId="{7AB3848F-01EF-4740-97D4-65FE9B544692}" dt="2021-02-24T08:29:43.536" v="140" actId="6549"/>
        <pc:sldMkLst>
          <pc:docMk/>
          <pc:sldMk cId="86914516" sldId="284"/>
        </pc:sldMkLst>
        <pc:spChg chg="mod">
          <ac:chgData name="Małgorzata Paciorek" userId="e4710975-30d6-4413-8302-1b9af1e897c9" providerId="ADAL" clId="{7AB3848F-01EF-4740-97D4-65FE9B544692}" dt="2021-02-24T08:29:43.536" v="140" actId="6549"/>
          <ac:spMkLst>
            <pc:docMk/>
            <pc:sldMk cId="86914516" sldId="284"/>
            <ac:spMk id="9" creationId="{80C4A1CF-5AD2-4142-804F-71B2C1C192E1}"/>
          </ac:spMkLst>
        </pc:spChg>
      </pc:sldChg>
      <pc:sldChg chg="del">
        <pc:chgData name="Małgorzata Paciorek" userId="e4710975-30d6-4413-8302-1b9af1e897c9" providerId="ADAL" clId="{7AB3848F-01EF-4740-97D4-65FE9B544692}" dt="2021-02-24T08:31:18.389" v="143" actId="2696"/>
        <pc:sldMkLst>
          <pc:docMk/>
          <pc:sldMk cId="1276618511" sldId="285"/>
        </pc:sldMkLst>
      </pc:sldChg>
      <pc:sldChg chg="mod modShow">
        <pc:chgData name="Małgorzata Paciorek" userId="e4710975-30d6-4413-8302-1b9af1e897c9" providerId="ADAL" clId="{7AB3848F-01EF-4740-97D4-65FE9B544692}" dt="2021-02-24T08:30:39.408" v="141" actId="729"/>
        <pc:sldMkLst>
          <pc:docMk/>
          <pc:sldMk cId="4178009114" sldId="286"/>
        </pc:sldMkLst>
      </pc:sldChg>
      <pc:sldMasterChg chg="delSldLayout">
        <pc:chgData name="Małgorzata Paciorek" userId="e4710975-30d6-4413-8302-1b9af1e897c9" providerId="ADAL" clId="{7AB3848F-01EF-4740-97D4-65FE9B544692}" dt="2021-02-24T08:31:21.732" v="144" actId="2696"/>
        <pc:sldMasterMkLst>
          <pc:docMk/>
          <pc:sldMasterMk cId="3946503801" sldId="2147483673"/>
        </pc:sldMasterMkLst>
        <pc:sldLayoutChg chg="del">
          <pc:chgData name="Małgorzata Paciorek" userId="e4710975-30d6-4413-8302-1b9af1e897c9" providerId="ADAL" clId="{7AB3848F-01EF-4740-97D4-65FE9B544692}" dt="2021-02-24T08:31:21.732" v="144" actId="2696"/>
          <pc:sldLayoutMkLst>
            <pc:docMk/>
            <pc:sldMasterMk cId="3946503801" sldId="2147483673"/>
            <pc:sldLayoutMk cId="1766621020" sldId="214748367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Slajd tytułow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6000"/>
              <a:buFont typeface="Arial"/>
              <a:buNone/>
              <a:defRPr sz="6000">
                <a:solidFill>
                  <a:srgbClr val="0094D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812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Tytuł i zawartość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43814" y="365125"/>
            <a:ext cx="916224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4400"/>
              <a:buFont typeface="Arial"/>
              <a:buNone/>
              <a:defRPr>
                <a:solidFill>
                  <a:srgbClr val="0094D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43813" y="1825625"/>
            <a:ext cx="1190544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37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Dwa elementy zawartości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143814" y="365125"/>
            <a:ext cx="916224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143814" y="1825625"/>
            <a:ext cx="587598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2"/>
          </p:nvPr>
        </p:nvSpPr>
        <p:spPr>
          <a:xfrm>
            <a:off x="6172199" y="1825625"/>
            <a:ext cx="587705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29986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92601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ylko tytuł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143814" y="365125"/>
            <a:ext cx="916224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1850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Zawartość z podpisem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43814" y="457200"/>
            <a:ext cx="4628211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866071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43814" y="2057400"/>
            <a:ext cx="4628211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44896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Pust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4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Obraz z podpisem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43814" y="457200"/>
            <a:ext cx="4628211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60" name="Google Shape;60;p1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866071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l-PL"/>
              <a:t>Kliknij ikonę, aby dodać obraz</a:t>
            </a:r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43814" y="2057400"/>
            <a:ext cx="4628211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165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Tytuł i tekst pionow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143814" y="365125"/>
            <a:ext cx="916224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866" y="-1951429"/>
            <a:ext cx="4351338" cy="11905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620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Tytuł pionowy i teks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 rot="5400000">
            <a:off x="8109778" y="2435560"/>
            <a:ext cx="4567483" cy="33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 rot="5400000">
            <a:off x="1452238" y="-943299"/>
            <a:ext cx="5811838" cy="8428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l-PL"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210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468702"/>
            <a:ext cx="12192000" cy="389298"/>
          </a:xfrm>
          <a:prstGeom prst="rect">
            <a:avLst/>
          </a:prstGeom>
          <a:solidFill>
            <a:srgbClr val="0094DA"/>
          </a:solidFill>
          <a:ln w="12700" cap="flat" cmpd="sng">
            <a:solidFill>
              <a:srgbClr val="0094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43814" y="365125"/>
            <a:ext cx="916224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0094D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143813" y="1825625"/>
            <a:ext cx="1190544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143813" y="6468704"/>
            <a:ext cx="365545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l-PL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306059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‹#›</a:t>
            </a:fld>
            <a:endParaRPr lang="pl-PL"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1">
            <a:alphaModFix/>
          </a:blip>
          <a:srcRect l="21356" t="22146" r="22449" b="25091"/>
          <a:stretch/>
        </p:blipFill>
        <p:spPr>
          <a:xfrm>
            <a:off x="9427335" y="1"/>
            <a:ext cx="2750176" cy="1824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5038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  <p:sldLayoutId id="2147483682" r:id="rId7"/>
    <p:sldLayoutId id="2147483683" r:id="rId8"/>
    <p:sldLayoutId id="2147483684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ctrTitle"/>
          </p:nvPr>
        </p:nvSpPr>
        <p:spPr>
          <a:xfrm>
            <a:off x="991673" y="1122363"/>
            <a:ext cx="10277341" cy="1710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DA"/>
              </a:buClr>
              <a:buSzPts val="6000"/>
              <a:buFont typeface="Arial"/>
              <a:buNone/>
            </a:pPr>
            <a:r>
              <a:rPr lang="pl-PL" dirty="0"/>
              <a:t>Platforma sprawozdawcza</a:t>
            </a:r>
            <a:endParaRPr dirty="0">
              <a:solidFill>
                <a:srgbClr val="0094DA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1"/>
          </p:nvPr>
        </p:nvSpPr>
        <p:spPr>
          <a:xfrm>
            <a:off x="991672" y="2833352"/>
            <a:ext cx="10277341" cy="1841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</a:pPr>
            <a:r>
              <a:rPr lang="pl-PL" sz="3500" dirty="0"/>
              <a:t>służąca do raportowania realizacji działań naprawczych określonych w Programach ochrony powietrza dla stref województwa mazowieckiego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D8CFA662-DCA5-4662-9F21-EE215A741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 składania sprawozdań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29DF86A4-7CFD-4D44-909F-7E9A17A57A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Jednostki samorządu terytorialnego do Urzędu Marszałkowskiego: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u="sng" dirty="0"/>
              <a:t>31 stycznia każdego roku sprawozdawczego za rok poprzedni</a:t>
            </a:r>
          </a:p>
          <a:p>
            <a:pPr marL="114300" indent="0" algn="ctr">
              <a:buNone/>
            </a:pPr>
            <a:r>
              <a:rPr lang="pl-PL" b="1" u="sng" dirty="0">
                <a:solidFill>
                  <a:schemeClr val="accent6">
                    <a:lumMod val="75000"/>
                  </a:schemeClr>
                </a:solidFill>
              </a:rPr>
              <a:t>Pierwsze sprawozdanie 31 stycznia 2021</a:t>
            </a:r>
          </a:p>
          <a:p>
            <a:pPr marL="114300" indent="0" algn="ctr">
              <a:buNone/>
            </a:pPr>
            <a:endParaRPr lang="pl-PL" b="1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l-PL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Sprawozdanie składane jest w formie elektronicznej poprzez platformę sprawozdawczą. Po złożeniu sprawozdania osoba reprezentująca daną jednostkę terytorialną zobowiązana jest do przesłania potwierdzenia złożenia informacji w formie papierowej.</a:t>
            </a:r>
            <a:endParaRPr lang="pl-P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83AD8B-BF52-4E6A-A669-0C4E1B5AA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201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8D7ED2-ADD7-41D9-A6B2-C20F09E5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5834E90-E0A1-4E02-800B-AE281C85E5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Merytoryczna:</a:t>
            </a:r>
          </a:p>
          <a:p>
            <a:pPr lvl="1"/>
            <a:r>
              <a:rPr lang="pl-PL" dirty="0">
                <a:solidFill>
                  <a:srgbClr val="0A0A0A"/>
                </a:solidFill>
              </a:rPr>
              <a:t>Wyznaczony przedstawiciel Urzędu Marszałkowskiego</a:t>
            </a:r>
            <a:endParaRPr lang="pl-PL" dirty="0"/>
          </a:p>
          <a:p>
            <a:endParaRPr lang="pl-PL" dirty="0"/>
          </a:p>
          <a:p>
            <a:r>
              <a:rPr lang="pl-PL" dirty="0"/>
              <a:t>Techniczna:</a:t>
            </a:r>
          </a:p>
          <a:p>
            <a:pPr lvl="1"/>
            <a:r>
              <a:rPr lang="pl-PL" dirty="0">
                <a:solidFill>
                  <a:srgbClr val="0A0A0A"/>
                </a:solidFill>
              </a:rPr>
              <a:t>W dni robocze w godz.</a:t>
            </a:r>
            <a:r>
              <a:rPr lang="pl-PL" b="1" dirty="0">
                <a:solidFill>
                  <a:srgbClr val="0A0A0A"/>
                </a:solidFill>
              </a:rPr>
              <a:t> 8:00 - 15:00</a:t>
            </a:r>
            <a:r>
              <a:rPr lang="pl-PL" dirty="0">
                <a:solidFill>
                  <a:srgbClr val="0A0A0A"/>
                </a:solidFill>
              </a:rPr>
              <a:t> pod nr telefonu </a:t>
            </a:r>
            <a:r>
              <a:rPr lang="pl-PL" b="1" dirty="0">
                <a:solidFill>
                  <a:srgbClr val="0A0A0A"/>
                </a:solidFill>
              </a:rPr>
              <a:t> 570 944 871</a:t>
            </a:r>
          </a:p>
          <a:p>
            <a:pPr lvl="1"/>
            <a:r>
              <a:rPr lang="pl-PL" b="1" dirty="0">
                <a:solidFill>
                  <a:srgbClr val="0A0A0A"/>
                </a:solidFill>
              </a:rPr>
              <a:t>lub na e-mail mazowieckie@raport-pop.pl</a:t>
            </a:r>
            <a:endParaRPr lang="pl-PL" dirty="0">
              <a:solidFill>
                <a:schemeClr val="dk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0B68833-7C92-4240-832C-DD7EB586B4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44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80C4A1CF-5AD2-4142-804F-71B2C1C1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3" y="1779639"/>
            <a:ext cx="11905445" cy="4886632"/>
          </a:xfrm>
        </p:spPr>
        <p:txBody>
          <a:bodyPr/>
          <a:lstStyle/>
          <a:p>
            <a:pPr marL="114300" indent="0" algn="ctr">
              <a:buNone/>
            </a:pPr>
            <a:r>
              <a:rPr lang="pl-PL" dirty="0"/>
              <a:t>POP obowiązuje dla wszystkich stref województwa mazowieckiego.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dirty="0"/>
              <a:t>W celu usprawnienia sprawozdawania opracowano narzędzie sprawozdawcze odpowiadające wymogom rozporządzenia </a:t>
            </a:r>
            <a:r>
              <a:rPr lang="pl-PL" dirty="0" err="1"/>
              <a:t>ws</a:t>
            </a:r>
            <a:r>
              <a:rPr lang="pl-PL" dirty="0"/>
              <a:t>. POP oraz Uchwały </a:t>
            </a:r>
            <a:r>
              <a:rPr lang="pl-PL" dirty="0" err="1"/>
              <a:t>ws</a:t>
            </a:r>
            <a:r>
              <a:rPr lang="pl-PL" dirty="0"/>
              <a:t>. POP. 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dirty="0"/>
              <a:t>Założenie – </a:t>
            </a:r>
            <a:r>
              <a:rPr lang="pl-PL" b="1" dirty="0"/>
              <a:t>maksymalne uproszczenie </a:t>
            </a:r>
            <a:r>
              <a:rPr lang="pl-PL" dirty="0"/>
              <a:t>i usprawnienie sposobu przekazywania informacji o realizowanych w ramach POP działań</a:t>
            </a:r>
          </a:p>
          <a:p>
            <a:pPr marL="114300" indent="0" algn="ctr">
              <a:buNone/>
            </a:pPr>
            <a:r>
              <a:rPr lang="pl-PL" dirty="0"/>
              <a:t>Narzędzie udostępniono jednostkom samorządu terytorialnego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7B19D2-28F9-4FEF-B909-65B0B27270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91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systemu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009DF5AC-26D2-416A-AAC6-6E045620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3" y="1835052"/>
            <a:ext cx="11905445" cy="4351338"/>
          </a:xfrm>
        </p:spPr>
        <p:txBody>
          <a:bodyPr/>
          <a:lstStyle/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Logowanie odbywa się na podstawie indywidualnej nazwy użytkownika (login) i hasła. 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Sprawozdanie odbywa się poprzez wypełnienie ankiety dla poszczególnych działań.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Zakres funkcji dostępnych dla użytkownika zależny jest od tego do jakiej grupy użytkowników przynależy (administrator, użytkownik sprawozdający lub przeglądający).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Jeżeli informacje podane w sprawozdaniu są błędne sygnalizowane jest to w postaci komentarza. 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Edycja sprawozdania jest możliwa do momentu przesłania sprawozdania do zatwierdzenia przez Urząd Marszałkowski.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Urząd Marszałkowski może cofnąć do edycji błędnie wypełnione sprawozdanie.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Możliwość wydruku formularza sprawozdania.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Wybrane zmienne wizualizowane są na mapie.</a:t>
            </a:r>
          </a:p>
          <a:p>
            <a:pPr marL="114300" indent="0">
              <a:buNone/>
            </a:pPr>
            <a:endParaRPr lang="pl-PL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390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Sprawozdanie z działań określonych w ramach POP - wójtowie (burmistrzowie, prezydenci miast)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009DF5AC-26D2-416A-AAC6-6E045620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4" y="1806772"/>
            <a:ext cx="11905445" cy="4575174"/>
          </a:xfrm>
        </p:spPr>
        <p:txBody>
          <a:bodyPr/>
          <a:lstStyle/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Wójtowie (burmistrzowie, prezydenci miast) 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zobowiązani są do złożenia sprawozdania w z</a:t>
            </a: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akresie danych zawartych w załączniku 9 Uchwały </a:t>
            </a:r>
            <a:r>
              <a:rPr lang="pl-PL" altLang="pl-PL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ws</a:t>
            </a: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POP, który obejmuje: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1. Kod działania naprawczego określony w załączniku nr 5,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2. Nazwę działania naprawczego,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3. Kod sytuacji przekroczenia,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4. Obszar strefy, na którym podjęto działanie naprawcze,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5. Data rozpoczęcia i zakończenia,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6. Stan zaawansowania realizacji działania,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7. Skalę czasowa osiągnięcia redukcji stężenia (A: krótkoterminowe; B: średniookresowe (około roku); C: długoterminowe),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8. Kategorię źródeł emisji, której dotyczy działanie naprawcze (A: transport; B: przemysł, w tym wytwarzanie ciepła i energii elektrycznej; C: rolnictwo; D: źródła związane z handlem i mieszkalnictwem; E: inne - z objaśnieniem jakie),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b="1" u="sng" dirty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9. Wskaźnik(i) monitorowaniu postępu (określone dla działania naprawczego w załączniku nr 5),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10. Efekt ekologiczny wyrażony w Mg/rok,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400" b="1" u="sng" dirty="0">
                <a:solidFill>
                  <a:schemeClr val="tx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11. Szacunkową wysokość całkowitą poniesionych kosztów (w PLN i w EURO), wraz ze źródłami finansowania.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27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Działania i wskaźniki przewidziane dla wszystkich stref województwa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5</a:t>
            </a:fld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E39F32-F23A-4E7A-A762-77B08B0A0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3" y="1761456"/>
            <a:ext cx="11905445" cy="470724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1867535" algn="l"/>
                <a:tab pos="3735070" algn="l"/>
              </a:tabLst>
            </a:pPr>
            <a:r>
              <a:rPr lang="pl-PL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WMaOePow</a:t>
            </a:r>
            <a:r>
              <a: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Ograniczenie emisji substancji z procesu wytwarzania energii cieplnej dla potrzeb ogrzewania i przygotowania ciepłej wody w lokalach mieszkalnych, handlowych, usługowych oraz użyteczności publicznej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Procent zinwentaryzowanych budynków z ogrzewaniem indywidualnym [%]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wymienionych/zlikwidowanych źródeł ciepła [szt.] oraz powierzchnia przez nie ogrzewana [m</a:t>
            </a:r>
            <a:r>
              <a:rPr lang="pl-PL" sz="10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budynków poddanych termomodernizacji [</a:t>
            </a:r>
            <a:r>
              <a:rPr lang="pl-PL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szt</a:t>
            </a: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poszczególnych składowych działania [PLN]</a:t>
            </a: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pos="1867535" algn="l"/>
                <a:tab pos="3735070" algn="l"/>
              </a:tabLst>
            </a:pPr>
            <a:r>
              <a:rPr lang="pl-PL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WMaObZi</a:t>
            </a:r>
            <a:r>
              <a: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Zwiększanie powierzchni zieleni w wybranych gminach województwa mazowieckiego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Powierzchnia nasadzonej zieleni [ha]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 </a:t>
            </a: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pos="1867535" algn="l"/>
                <a:tab pos="3735070" algn="l"/>
              </a:tabLst>
            </a:pPr>
            <a:r>
              <a:rPr lang="pl-PL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WMaEdEk</a:t>
            </a:r>
            <a:r>
              <a: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Edukacja ekologiczna </a:t>
            </a: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akcji, jednostek nimi objętych, publikacji i ulotek [szt.] oraz liczba osób nimi objęta [os.]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 </a:t>
            </a: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pos="1867535" algn="l"/>
                <a:tab pos="3735070" algn="l"/>
              </a:tabLst>
            </a:pPr>
            <a:r>
              <a:rPr lang="pl-PL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WMaKoUa</a:t>
            </a:r>
            <a:r>
              <a: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Kontrola przestrzegania uchwały antysmogowej oraz zakazu spalania odpadów i pozostałości roślinnych </a:t>
            </a: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przeprowadzonych kontroli, liczba popełnionych wykroczeń, udzielonych pouczeń, wystawionych mandatów oraz spraw skierowanych do sądu [szt.]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  </a:t>
            </a: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pos="1867535" algn="l"/>
                <a:tab pos="3735070" algn="l"/>
              </a:tabLst>
            </a:pPr>
            <a:r>
              <a:rPr lang="pl-PL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WMaMMu</a:t>
            </a:r>
            <a:r>
              <a:rPr lang="pl-PL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Ograniczanie wtórnej emisji pyłu – czyszczenie ulic na mokro w gminach miejskich województwa mazowieckiego, w granicach obszaru zabudowanego, zakaz używania spalinowych i elektrycznych dmuchaw do liści we wszystkich gminach województwa</a:t>
            </a: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myć w roku [szt.]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</p:txBody>
      </p:sp>
    </p:spTree>
    <p:extLst>
      <p:ext uri="{BB962C8B-B14F-4D97-AF65-F5344CB8AC3E}">
        <p14:creationId xmlns:p14="http://schemas.microsoft.com/office/powerpoint/2010/main" val="80195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Dodatkowe działania i wskaźniki przewidziane dla strefy aglomeracja warszawska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6</a:t>
            </a:fld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E39F32-F23A-4E7A-A762-77B08B0A0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3" y="1769477"/>
            <a:ext cx="11905445" cy="492008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SaWaZiDr</a:t>
            </a:r>
            <a:r>
              <a:rPr lang="pl-PL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Zwiększanie powierzchni zieleni, w tym nasadzenia zieleni średniej wzdłuż największych ciągów komunikacyjnych w Warszawie, o średnim dobowym ruchu pojazdów w roku (SDR) &gt;30 000 pojazdów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Powierzchnia nasadzonej zieleni [ha]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SaWaKoMi</a:t>
            </a:r>
            <a:r>
              <a:rPr lang="pl-PL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Poprawa jakości taboru komunikacji miejskiej poprzez wymianę autobusów na autobusy o napędzie elektrycznym lub spełniające przynajmniej normę EURO VI, w strefie aglomeracja warszawska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autobusów [szt.] udział w obecnym taborze [%]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SaWaKoSz</a:t>
            </a:r>
            <a:r>
              <a:rPr lang="pl-PL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Rozwój komunikacji tramwajowej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Długość wybudowanych tras tramwajowych [km]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−"/>
              <a:tabLst>
                <a:tab pos="1867535" algn="l"/>
                <a:tab pos="3735070" algn="l"/>
              </a:tabLs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pos="1867535" algn="l"/>
                <a:tab pos="3735070" algn="l"/>
              </a:tabLst>
            </a:pPr>
            <a:r>
              <a:rPr lang="pl-PL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SaWaRaRu</a:t>
            </a:r>
            <a:r>
              <a:rPr lang="pl-PL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Opracowanie raportu dotyczącego możliwości zminimalizowania zatorów i obniżenia emisji ditlenku azotu na skrzyżowaniach objętych systemem ITS w strefie aglomeracja warszawska oraz jego wdrażanie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dokumentów i liczba usprawnień [</a:t>
            </a:r>
            <a:r>
              <a:rPr lang="pl-PL" sz="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szt</a:t>
            </a: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Stopień realizacji działania [%]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SaWaStrOgTr</a:t>
            </a:r>
            <a:r>
              <a:rPr lang="pl-PL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Przygotowanie i przedłożenie Zarządowi Województwa Mazowieckiego szczegółowego planu stworzenia i wdrożenia stref ograniczonego transportu w oparciu o normy emisji EURO. Wdrożenie stref ograniczonego transportu w wersji pilotażowej. Wdrożenie stref ograniczonego transportu w wersji docelowej.  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dokumentów [szt.]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Wielkość obszaru w wersji pilotażowej [km</a:t>
            </a:r>
            <a:r>
              <a:rPr lang="pl-PL" sz="9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Wielkość obszaru w wersji docelowej [km</a:t>
            </a:r>
            <a:r>
              <a:rPr lang="pl-PL" sz="9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Redukcja emisji zanieczyszczeń:PM10, PM2,5 oraz NO</a:t>
            </a:r>
            <a:r>
              <a:rPr lang="pl-PL" sz="9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[Mg]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SaWaSyMon</a:t>
            </a:r>
            <a:r>
              <a:rPr lang="pl-PL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- Przygotowanie i wdrożenie systemu monitorowania emisji z transportu, pozwalającego na bieżący monitoring wpływu ruchu drogowego na jakość powietrza 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Liczba baz danych o emisji z transportu [szt.]</a:t>
            </a:r>
          </a:p>
          <a:p>
            <a:pPr lvl="1">
              <a:spcBef>
                <a:spcPts val="0"/>
              </a:spcBef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Stopień realizacji działania [%]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−"/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Koszty działania [PLN]</a:t>
            </a:r>
          </a:p>
        </p:txBody>
      </p:sp>
    </p:spTree>
    <p:extLst>
      <p:ext uri="{BB962C8B-B14F-4D97-AF65-F5344CB8AC3E}">
        <p14:creationId xmlns:p14="http://schemas.microsoft.com/office/powerpoint/2010/main" val="4178009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Sprawozdanie z działań określonych w ramach PDK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009DF5AC-26D2-416A-AAC6-6E045620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4" y="1806772"/>
            <a:ext cx="11905445" cy="4661930"/>
          </a:xfrm>
        </p:spPr>
        <p:txBody>
          <a:bodyPr/>
          <a:lstStyle/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Do złożenia sprawozdania zobowiązani są </a:t>
            </a: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wójtowie (burmistrzowie, prezydenci miast).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Zakres sprawozdawanych danych zawarty jest w załączniku 9 Uchwały </a:t>
            </a:r>
            <a:r>
              <a:rPr lang="pl-PL" altLang="pl-PL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ws</a:t>
            </a: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POP i obejmuje: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1. Czy informacje dotyczące planu były podawane do publicznej wiadomości? (w jaki sposób: </a:t>
            </a:r>
            <a:r>
              <a:rPr lang="pl-PL" altLang="pl-PL" sz="16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internet</a:t>
            </a: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, radio, telewizja, inne; podać link do strony internetowej, na której została zamieszczona informacja),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2. Podjęte działania. Należy podać: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2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a. Liczbę kontroli indywidualnych kotłów i pieców oraz kontroli w zakresie przestrzegania zakazu otwartego palenia pozostałości roślinnych z ogrodów, działek, parków, przeprowadzonych przez upoważnionych pracowników gmin i straży miejskiej/gminnej w trakcie trwania powiadomienia,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2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b. Informację o wprowadzeniu bezpłatnych przejazdów komunikacją miejską/gminną dla posiadaczy samochodów osobowych, w dniach po ogłoszeniu powiadomienia</a:t>
            </a:r>
            <a:endParaRPr lang="pl-PL" altLang="pl-PL" sz="105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3. Działania, które zostały uznane za najbardziej skuteczne (opisać i wyjaśnić, dlaczego).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4. Pozostałe problemy (należy przedstawić problemy jakie napotkano przy realizacji działań określonych w planie działań krótkoterminowych).</a:t>
            </a:r>
            <a:endParaRPr lang="pl-PL" altLang="pl-PL" sz="1400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marL="354013" lvl="1" indent="-35401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Sprawozdanie składane jest w formie elektronicznej poprzez platformę sprawozdawczą. Po złożeniu sprawozdania osoba reprezentująca daną jednostkę terytorialną zobowiązana jest do przesłania potwierdzenia złożenia informacji w formie papierowej.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705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decyzji sprawozdawanych w ramach POP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009DF5AC-26D2-416A-AAC6-6E045620C0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Do złożenia sprawozdania zobowiązani są wójtowie (burmistrzowie, prezydenci miast) oraz starostowie</a:t>
            </a:r>
          </a:p>
          <a:p>
            <a:pPr marL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Zakres sprawozdawanych danych zawarty jest w załączniku 9 Uchwały </a:t>
            </a:r>
            <a:r>
              <a:rPr lang="pl-PL" altLang="pl-PL" sz="2000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ws</a:t>
            </a: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POP i obejmuje: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1. oznaczenie i data wydania dokumentu,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2. nazwa jednostki odpowiedzialnej za realizację i nadzór przedsięwzięcia, działania,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3. kierunek działań zmierzających do przywrócenia poziomów dopuszczalnych lub docelowych substancji w powietrzu określony w załączniku nr 5 do uchwały,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4. rodzaj lub zakres działania określony w załączniku nr 5 do uchwały,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l-PL" altLang="pl-PL" sz="16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5. lokalizacja lub obszar działania.</a:t>
            </a:r>
          </a:p>
          <a:p>
            <a:pPr marL="354013" lvl="1" indent="-35401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pl-PL" altLang="pl-PL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Sprawozdanie składane jest w formie elektronicznej poprzez platformę sprawozdawczą. Po złożeniu sprawozdania osoba reprezentująca daną jednostkę terytorialną zobowiązana jest do przesłania potwierdzenia złożenia informacji w formie papierowej.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501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Sprawozdanie z działań określonych w ramach POP - starostowie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009DF5AC-26D2-416A-AAC6-6E045620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814" y="1806772"/>
            <a:ext cx="11905445" cy="4575174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l-PL" sz="2000" b="1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Starostowie </a:t>
            </a:r>
            <a:r>
              <a:rPr lang="pl-PL" sz="20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przekazują informacje dotyczące </a:t>
            </a:r>
            <a:r>
              <a:rPr lang="pl-PL" sz="2000" u="sng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obowiązków powiatowych centrów zarządzania kryzysowego.</a:t>
            </a:r>
            <a:endParaRPr lang="pl-PL" sz="2000" u="sng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l-PL" sz="20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Zakres sprawozdawanych danych zawarty jest w załączniku 9 Uchwały </a:t>
            </a:r>
            <a:r>
              <a:rPr lang="pl-PL" sz="2000" dirty="0" err="1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ws</a:t>
            </a:r>
            <a:r>
              <a:rPr lang="pl-PL" sz="20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. POP i obejmuje:</a:t>
            </a:r>
            <a:endParaRPr lang="pl-PL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1. Czy informacje dotyczące planu były podawane do publicznej wiadomości? (w jaki sposób: </a:t>
            </a:r>
            <a:r>
              <a:rPr lang="pl-PL" sz="1400" dirty="0" err="1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internet</a:t>
            </a: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, radio, telewizja, inne; podać link do strony internetowej, na której została zamieszczona informacja),</a:t>
            </a:r>
            <a:endParaRPr lang="pl-PL" sz="1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11430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2. Podjęte działania. Należy podać:</a:t>
            </a:r>
            <a:endParaRPr lang="pl-PL" sz="1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7150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a. Liczbę szpitali i przychodni podstawowej opieki zdrowotnej poinformowanych o możliwości wystąpienia większej ilości przypadków nagłych chorób górnych dróg oddechowych oraz niewydolności krążenia, (starostowie)</a:t>
            </a:r>
            <a:endParaRPr lang="pl-PL" sz="1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57150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b. Liczbę poinformowanych placówek oświatowo–wychowawczych i innych instytucji zobowiązanych do podjęcia działań krótkoterminowych,</a:t>
            </a:r>
            <a:r>
              <a:rPr lang="pl-PL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(starostowie)</a:t>
            </a:r>
            <a:endParaRPr lang="pl-PL" sz="1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114300" indent="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3. </a:t>
            </a:r>
            <a:r>
              <a:rPr lang="pl-PL" sz="14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Pozostałe problemy (należy przedstawić problemy jakie napotkano przy realizacji działań określonych w planie działań krótkoterminowych).</a:t>
            </a: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  <a:cs typeface="Calibri" panose="020F0502020204030204" pitchFamily="34" charset="0"/>
              </a:rPr>
              <a:t>Informacje sprawozdawane są wg gmin.</a:t>
            </a:r>
            <a:endParaRPr lang="pl-PL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821236"/>
      </p:ext>
    </p:extLst>
  </p:cSld>
  <p:clrMapOvr>
    <a:masterClrMapping/>
  </p:clrMapOvr>
</p:sld>
</file>

<file path=ppt/theme/theme1.xml><?xml version="1.0" encoding="utf-8"?>
<a:theme xmlns:a="http://schemas.openxmlformats.org/drawingml/2006/main" name="mazowsze">
  <a:themeElements>
    <a:clrScheme name="Aerodynamiczny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zowsze" id="{4C04BDE3-6681-46B1-A1FD-2E20B363B8D1}" vid="{8BCEACBB-C617-4D30-994B-34BCF2A7438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mazowsze</Template>
  <TotalTime>743</TotalTime>
  <Words>1427</Words>
  <Application>Microsoft Office PowerPoint</Application>
  <PresentationFormat>Panoramiczny</PresentationFormat>
  <Paragraphs>124</Paragraphs>
  <Slides>11</Slides>
  <Notes>1</Notes>
  <HiddenSlides>2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mazowsze</vt:lpstr>
      <vt:lpstr>Platforma sprawozdawcza</vt:lpstr>
      <vt:lpstr>Prezentacja programu PowerPoint</vt:lpstr>
      <vt:lpstr>Funkcje systemu</vt:lpstr>
      <vt:lpstr>Sprawozdanie z działań określonych w ramach POP - wójtowie (burmistrzowie, prezydenci miast)</vt:lpstr>
      <vt:lpstr>Działania i wskaźniki przewidziane dla wszystkich stref województwa</vt:lpstr>
      <vt:lpstr>Dodatkowe działania i wskaźniki przewidziane dla strefy aglomeracja warszawska</vt:lpstr>
      <vt:lpstr>Sprawozdanie z działań określonych w ramach PDK</vt:lpstr>
      <vt:lpstr>Zakres decyzji sprawozdawanych w ramach POP</vt:lpstr>
      <vt:lpstr>Sprawozdanie z działań określonych w ramach POP - starostowie</vt:lpstr>
      <vt:lpstr>Terminy składania sprawozdań</vt:lpstr>
      <vt:lpstr>Obsługa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Platforma sprawozdawcza</dc:title>
  <dc:creator>Małgorzata Paciorek</dc:creator>
  <cp:lastModifiedBy>Małgorzata Paciorek</cp:lastModifiedBy>
  <cp:revision>3</cp:revision>
  <dcterms:modified xsi:type="dcterms:W3CDTF">2021-02-24T08:31:34Z</dcterms:modified>
</cp:coreProperties>
</file>